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7" r:id="rId2"/>
    <p:sldId id="274" r:id="rId3"/>
    <p:sldId id="256" r:id="rId4"/>
    <p:sldId id="275" r:id="rId5"/>
    <p:sldId id="276" r:id="rId6"/>
    <p:sldId id="277" r:id="rId7"/>
    <p:sldId id="259" r:id="rId8"/>
    <p:sldId id="278" r:id="rId9"/>
    <p:sldId id="260" r:id="rId10"/>
    <p:sldId id="280" r:id="rId11"/>
    <p:sldId id="262" r:id="rId12"/>
    <p:sldId id="272" r:id="rId13"/>
    <p:sldId id="273" r:id="rId14"/>
    <p:sldId id="265" r:id="rId15"/>
    <p:sldId id="279" r:id="rId16"/>
    <p:sldId id="266" r:id="rId17"/>
  </p:sldIdLst>
  <p:sldSz cx="18288000" cy="10287000"/>
  <p:notesSz cx="6858000" cy="9144000"/>
  <p:embeddedFontLst>
    <p:embeddedFont>
      <p:font typeface="SimSun" panose="02010600030101010101" pitchFamily="2" charset="-122"/>
      <p:regular r:id="rId18"/>
    </p:embeddedFont>
    <p:embeddedFont>
      <p:font typeface="Faustina Regular" panose="020B0604020202020204" charset="0"/>
      <p:regular r:id="rId19"/>
    </p:embeddedFont>
    <p:embeddedFont>
      <p:font typeface="Faustina Regular Bold" panose="020B0604020202020204" charset="0"/>
      <p:regular r:id="rId20"/>
    </p:embeddedFont>
    <p:embeddedFont>
      <p:font typeface="Calibri" panose="020F050202020403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8" d="100"/>
          <a:sy n="58" d="100"/>
        </p:scale>
        <p:origin x="-624"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t>8/22/2023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t>8/22/2023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t>8/22/2023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t>8/22/2023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t>8/22/2023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t>8/22/2023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44.jpg"/></Relationships>
</file>

<file path=ppt/slides/_rels/slide1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5.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g"/><Relationship Id="rId4" Type="http://schemas.openxmlformats.org/officeDocument/2006/relationships/image" Target="../media/image48.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svg"/><Relationship Id="rId7"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0.jpg"/><Relationship Id="rId10" Type="http://schemas.openxmlformats.org/officeDocument/2006/relationships/image" Target="../media/image19.jpg"/><Relationship Id="rId4" Type="http://schemas.openxmlformats.org/officeDocument/2006/relationships/image" Target="../media/image15.pn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326100" cy="10287000"/>
          </a:xfrm>
          <a:prstGeom prst="rect">
            <a:avLst/>
          </a:prstGeom>
        </p:spPr>
      </p:pic>
      <p:sp>
        <p:nvSpPr>
          <p:cNvPr id="2" name="TextBox 5"/>
          <p:cNvSpPr txBox="1"/>
          <p:nvPr/>
        </p:nvSpPr>
        <p:spPr>
          <a:xfrm>
            <a:off x="1143000" y="2409508"/>
            <a:ext cx="11010900" cy="682495"/>
          </a:xfrm>
          <a:prstGeom prst="rect">
            <a:avLst/>
          </a:prstGeom>
        </p:spPr>
        <p:txBody>
          <a:bodyPr wrap="square" lIns="0" tIns="0" rIns="0" bIns="0" rtlCol="0" anchor="t">
            <a:spAutoFit/>
          </a:bodyPr>
          <a:lstStyle/>
          <a:p>
            <a:pPr algn="ctr">
              <a:lnSpc>
                <a:spcPts val="4900"/>
              </a:lnSpc>
            </a:pPr>
            <a:r>
              <a:rPr lang="en-US" sz="8000" dirty="0" err="1">
                <a:solidFill>
                  <a:srgbClr val="C00000"/>
                </a:solidFill>
                <a:latin typeface="Faustina Regular Bold" panose="00000600000000000000"/>
              </a:rPr>
              <a:t>KỶ</a:t>
            </a:r>
            <a:r>
              <a:rPr lang="en-US" sz="8000" dirty="0">
                <a:solidFill>
                  <a:srgbClr val="C00000"/>
                </a:solidFill>
                <a:latin typeface="Faustina Regular Bold" panose="00000600000000000000"/>
              </a:rPr>
              <a:t> </a:t>
            </a:r>
            <a:r>
              <a:rPr lang="en-US" sz="8000" dirty="0" err="1">
                <a:solidFill>
                  <a:srgbClr val="C00000"/>
                </a:solidFill>
                <a:latin typeface="Faustina Regular Bold" panose="00000600000000000000"/>
              </a:rPr>
              <a:t>YẾU</a:t>
            </a:r>
            <a:r>
              <a:rPr lang="en-US" sz="8000" dirty="0">
                <a:solidFill>
                  <a:srgbClr val="C00000"/>
                </a:solidFill>
                <a:latin typeface="Faustina Regular Bold" panose="00000600000000000000"/>
              </a:rPr>
              <a:t> </a:t>
            </a:r>
            <a:r>
              <a:rPr lang="en-US" sz="8000" dirty="0" err="1">
                <a:solidFill>
                  <a:srgbClr val="C00000"/>
                </a:solidFill>
                <a:latin typeface="Faustina Regular Bold" panose="00000600000000000000"/>
              </a:rPr>
              <a:t>ĐIỆN</a:t>
            </a:r>
            <a:r>
              <a:rPr lang="en-US" sz="8000" dirty="0">
                <a:solidFill>
                  <a:srgbClr val="C00000"/>
                </a:solidFill>
                <a:latin typeface="Faustina Regular Bold" panose="00000600000000000000"/>
              </a:rPr>
              <a:t> </a:t>
            </a:r>
            <a:r>
              <a:rPr lang="en-US" sz="8000" dirty="0" err="1">
                <a:solidFill>
                  <a:srgbClr val="C00000"/>
                </a:solidFill>
                <a:latin typeface="Faustina Regular Bold" panose="00000600000000000000"/>
              </a:rPr>
              <a:t>TỬ</a:t>
            </a:r>
            <a:endParaRPr lang="en-US" sz="8000" dirty="0">
              <a:solidFill>
                <a:srgbClr val="C00000"/>
              </a:solidFill>
              <a:latin typeface="Faustina Regular Bold" panose="00000600000000000000"/>
            </a:endParaRPr>
          </a:p>
        </p:txBody>
      </p:sp>
      <p:grpSp>
        <p:nvGrpSpPr>
          <p:cNvPr id="5" name="Group 4"/>
          <p:cNvGrpSpPr/>
          <p:nvPr/>
        </p:nvGrpSpPr>
        <p:grpSpPr>
          <a:xfrm>
            <a:off x="2895600" y="4229100"/>
            <a:ext cx="9296400" cy="5181600"/>
            <a:chOff x="304800" y="4686300"/>
            <a:chExt cx="9296400" cy="518160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4686300"/>
              <a:ext cx="9296400" cy="5181600"/>
            </a:xfrm>
            <a:prstGeom prst="rect">
              <a:avLst/>
            </a:prstGeom>
          </p:spPr>
        </p:pic>
        <p:sp>
          <p:nvSpPr>
            <p:cNvPr id="8" name="TextBox 7"/>
            <p:cNvSpPr txBox="1"/>
            <p:nvPr/>
          </p:nvSpPr>
          <p:spPr>
            <a:xfrm>
              <a:off x="2057400" y="5938778"/>
              <a:ext cx="6400800" cy="2862322"/>
            </a:xfrm>
            <a:prstGeom prst="rect">
              <a:avLst/>
            </a:prstGeom>
            <a:solidFill>
              <a:schemeClr val="accent6">
                <a:lumMod val="20000"/>
                <a:lumOff val="80000"/>
              </a:schemeClr>
            </a:solidFill>
          </p:spPr>
          <p:txBody>
            <a:bodyPr wrap="square">
              <a:spAutoFit/>
            </a:bodyPr>
            <a:lstStyle/>
            <a:p>
              <a:pPr marL="0" marR="0">
                <a:spcBef>
                  <a:spcPts val="0"/>
                </a:spcBef>
                <a:spcAft>
                  <a:spcPts val="0"/>
                </a:spcAft>
              </a:pP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Tên trường: Tiểu học </a:t>
              </a:r>
              <a:r>
                <a:rPr lang="en-US" sz="20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Bình An</a:t>
              </a:r>
              <a:endParaRPr lang="vi-VN" sz="2000" dirty="0">
                <a:effectLst/>
                <a:latin typeface="Calibri" panose="020F0502020204030204" pitchFamily="34" charset="0"/>
                <a:ea typeface="SimSun" panose="02010600030101010101" pitchFamily="2" charset="-122"/>
                <a:cs typeface="Times New Roman" panose="02020603050405020304" pitchFamily="18" charset="0"/>
              </a:endParaRPr>
            </a:p>
            <a:p>
              <a:pPr marL="0" marR="0">
                <a:spcBef>
                  <a:spcPts val="0"/>
                </a:spcBef>
                <a:spcAft>
                  <a:spcPts val="0"/>
                </a:spcAft>
              </a:pP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Địa chỉ: Ấp </a:t>
              </a:r>
              <a:r>
                <a:rPr lang="en-US" sz="20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Vàm Kinh, xã Bình An, </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huyện Thủ Thừa, tỉnh Long An</a:t>
              </a:r>
              <a:b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Điện thoại: </a:t>
              </a:r>
              <a:r>
                <a:rPr lang="en-US" sz="20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02723.865.493</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Email: </a:t>
              </a:r>
              <a:r>
                <a:rPr lang="en-US" sz="2000" dirty="0" smtClean="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c1binhantt.longan@moet.edu.vn</a:t>
              </a:r>
              <a: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r>
              <a:br>
                <a:rPr lang="en-US" sz="20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br>
              <a:r>
                <a:rPr lang="en-US" sz="2000" b="1" dirty="0">
                  <a:solidFill>
                    <a:srgbClr val="000000"/>
                  </a:solidFill>
                  <a:effectLst/>
                  <a:latin typeface="Times New Roman" panose="02020603050405020304" pitchFamily="18" charset="0"/>
                  <a:ea typeface="Arial" panose="020B0604020202020204" pitchFamily="34" charset="0"/>
                </a:rPr>
                <a:t>+ Hiệu trưởng: </a:t>
              </a:r>
              <a:r>
                <a:rPr lang="en-US" sz="2000" b="1" dirty="0" smtClean="0">
                  <a:solidFill>
                    <a:srgbClr val="000000"/>
                  </a:solidFill>
                  <a:effectLst/>
                  <a:latin typeface="Times New Roman" panose="02020603050405020304" pitchFamily="18" charset="0"/>
                  <a:ea typeface="Arial" panose="020B0604020202020204" pitchFamily="34" charset="0"/>
                </a:rPr>
                <a:t>Nguyễn Văn Cường - </a:t>
              </a:r>
              <a:r>
                <a:rPr lang="en-US" sz="2000" b="1" dirty="0">
                  <a:solidFill>
                    <a:srgbClr val="000000"/>
                  </a:solidFill>
                  <a:effectLst/>
                  <a:latin typeface="Times New Roman" panose="02020603050405020304" pitchFamily="18" charset="0"/>
                  <a:ea typeface="Arial" panose="020B0604020202020204" pitchFamily="34" charset="0"/>
                </a:rPr>
                <a:t> Điện thoại: </a:t>
              </a:r>
              <a:r>
                <a:rPr lang="en-US" sz="2000" b="1" dirty="0" smtClean="0">
                  <a:solidFill>
                    <a:srgbClr val="000000"/>
                  </a:solidFill>
                  <a:effectLst/>
                  <a:latin typeface="Times New Roman" panose="02020603050405020304" pitchFamily="18" charset="0"/>
                  <a:ea typeface="Arial" panose="020B0604020202020204" pitchFamily="34" charset="0"/>
                </a:rPr>
                <a:t>0949.945.038</a:t>
              </a:r>
              <a:r>
                <a:rPr lang="en-US" sz="2000" b="1" dirty="0">
                  <a:solidFill>
                    <a:srgbClr val="000000"/>
                  </a:solidFill>
                  <a:effectLst/>
                  <a:latin typeface="Times New Roman" panose="02020603050405020304" pitchFamily="18" charset="0"/>
                  <a:ea typeface="Arial" panose="020B0604020202020204" pitchFamily="34" charset="0"/>
                </a:rPr>
                <a:t/>
              </a:r>
              <a:br>
                <a:rPr lang="en-US" sz="2000" b="1" dirty="0">
                  <a:solidFill>
                    <a:srgbClr val="000000"/>
                  </a:solidFill>
                  <a:effectLst/>
                  <a:latin typeface="Times New Roman" panose="02020603050405020304" pitchFamily="18" charset="0"/>
                  <a:ea typeface="Arial" panose="020B0604020202020204" pitchFamily="34" charset="0"/>
                </a:rPr>
              </a:br>
              <a:r>
                <a:rPr lang="en-US" sz="2000" b="1" dirty="0">
                  <a:solidFill>
                    <a:srgbClr val="000000"/>
                  </a:solidFill>
                  <a:effectLst/>
                  <a:latin typeface="Times New Roman" panose="02020603050405020304" pitchFamily="18" charset="0"/>
                  <a:ea typeface="Arial" panose="020B0604020202020204" pitchFamily="34" charset="0"/>
                </a:rPr>
                <a:t>+ P.HT: </a:t>
              </a:r>
              <a:r>
                <a:rPr lang="en-US" sz="2000" b="1" dirty="0" smtClean="0">
                  <a:solidFill>
                    <a:srgbClr val="000000"/>
                  </a:solidFill>
                  <a:effectLst/>
                  <a:latin typeface="Times New Roman" panose="02020603050405020304" pitchFamily="18" charset="0"/>
                  <a:ea typeface="Arial" panose="020B0604020202020204" pitchFamily="34" charset="0"/>
                </a:rPr>
                <a:t>Phạm Hồng Yến - </a:t>
              </a:r>
              <a:r>
                <a:rPr lang="en-US" sz="2000" b="1" dirty="0">
                  <a:solidFill>
                    <a:srgbClr val="000000"/>
                  </a:solidFill>
                  <a:effectLst/>
                  <a:latin typeface="Times New Roman" panose="02020603050405020304" pitchFamily="18" charset="0"/>
                  <a:ea typeface="Arial" panose="020B0604020202020204" pitchFamily="34" charset="0"/>
                </a:rPr>
                <a:t> Điện thoại: </a:t>
              </a:r>
              <a:r>
                <a:rPr lang="en-US" sz="2000" b="1" dirty="0" smtClean="0">
                  <a:solidFill>
                    <a:srgbClr val="000000"/>
                  </a:solidFill>
                  <a:effectLst/>
                  <a:latin typeface="Times New Roman" panose="02020603050405020304" pitchFamily="18" charset="0"/>
                  <a:ea typeface="Arial" panose="020B0604020202020204" pitchFamily="34" charset="0"/>
                </a:rPr>
                <a:t>0832.023.304</a:t>
              </a:r>
              <a:r>
                <a:rPr lang="en-US" sz="2000" b="1" dirty="0">
                  <a:solidFill>
                    <a:srgbClr val="000000"/>
                  </a:solidFill>
                  <a:effectLst/>
                  <a:latin typeface="Times New Roman" panose="02020603050405020304" pitchFamily="18" charset="0"/>
                  <a:ea typeface="Arial" panose="020B0604020202020204" pitchFamily="34" charset="0"/>
                </a:rPr>
                <a:t/>
              </a:r>
              <a:br>
                <a:rPr lang="en-US" sz="2000" b="1" dirty="0">
                  <a:solidFill>
                    <a:srgbClr val="000000"/>
                  </a:solidFill>
                  <a:effectLst/>
                  <a:latin typeface="Times New Roman" panose="02020603050405020304" pitchFamily="18" charset="0"/>
                  <a:ea typeface="Arial" panose="020B0604020202020204" pitchFamily="34" charset="0"/>
                </a:rPr>
              </a:br>
              <a:r>
                <a:rPr lang="en-US" sz="2000" b="1" dirty="0">
                  <a:solidFill>
                    <a:srgbClr val="000000"/>
                  </a:solidFill>
                  <a:effectLst/>
                  <a:latin typeface="Times New Roman" panose="02020603050405020304" pitchFamily="18" charset="0"/>
                  <a:ea typeface="Arial" panose="020B0604020202020204" pitchFamily="34" charset="0"/>
                </a:rPr>
                <a:t>+ CTCĐ: </a:t>
              </a:r>
              <a:r>
                <a:rPr lang="en-US" sz="2000" b="1" dirty="0" smtClean="0">
                  <a:solidFill>
                    <a:srgbClr val="000000"/>
                  </a:solidFill>
                  <a:effectLst/>
                  <a:latin typeface="Times New Roman" panose="02020603050405020304" pitchFamily="18" charset="0"/>
                  <a:ea typeface="Arial" panose="020B0604020202020204" pitchFamily="34" charset="0"/>
                </a:rPr>
                <a:t>Ngô Thanh Tùng - </a:t>
              </a:r>
              <a:r>
                <a:rPr lang="en-US" sz="2000" b="1" dirty="0">
                  <a:solidFill>
                    <a:srgbClr val="000000"/>
                  </a:solidFill>
                  <a:effectLst/>
                  <a:latin typeface="Times New Roman" panose="02020603050405020304" pitchFamily="18" charset="0"/>
                  <a:ea typeface="Arial" panose="020B0604020202020204" pitchFamily="34" charset="0"/>
                </a:rPr>
                <a:t> Điện thoại: </a:t>
              </a:r>
              <a:r>
                <a:rPr lang="en-US" sz="2000" b="1" dirty="0" smtClean="0">
                  <a:solidFill>
                    <a:srgbClr val="000000"/>
                  </a:solidFill>
                  <a:effectLst/>
                  <a:latin typeface="Times New Roman" panose="02020603050405020304" pitchFamily="18" charset="0"/>
                  <a:ea typeface="Arial" panose="020B0604020202020204" pitchFamily="34" charset="0"/>
                </a:rPr>
                <a:t>0345.121.686</a:t>
              </a:r>
              <a:endParaRPr lang="vi-VN" sz="2000" dirty="0"/>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5000" y="503464"/>
            <a:ext cx="6858000" cy="51435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14" y="0"/>
            <a:ext cx="6858000" cy="37719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23" y="5372100"/>
            <a:ext cx="5708877" cy="3990021"/>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877800" y="0"/>
            <a:ext cx="5257800" cy="5619750"/>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74666" y="5619750"/>
            <a:ext cx="6867525" cy="5143500"/>
          </a:xfrm>
          <a:prstGeom prst="rect">
            <a:avLst/>
          </a:prstGeom>
        </p:spPr>
      </p:pic>
      <p:sp>
        <p:nvSpPr>
          <p:cNvPr id="9" name="TextBox 8"/>
          <p:cNvSpPr txBox="1"/>
          <p:nvPr/>
        </p:nvSpPr>
        <p:spPr>
          <a:xfrm>
            <a:off x="6096000" y="5753100"/>
            <a:ext cx="2971800" cy="3416320"/>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Tham gia thi nấu ăn chào mừng ngày thành lập công đoàn Việt Nam</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1486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sp>
        <p:nvSpPr>
          <p:cNvPr id="10" name="TextBox 4"/>
          <p:cNvSpPr txBox="1"/>
          <p:nvPr/>
        </p:nvSpPr>
        <p:spPr>
          <a:xfrm>
            <a:off x="1143000" y="225968"/>
            <a:ext cx="18196890" cy="574132"/>
          </a:xfrm>
          <a:prstGeom prst="rect">
            <a:avLst/>
          </a:prstGeom>
        </p:spPr>
        <p:txBody>
          <a:bodyPr lIns="0" tIns="0" rIns="0" bIns="0" rtlCol="0" anchor="t">
            <a:spAutoFit/>
          </a:bodyPr>
          <a:lstStyle/>
          <a:p>
            <a:pPr algn="ctr">
              <a:lnSpc>
                <a:spcPts val="4900"/>
              </a:lnSpc>
              <a:spcBef>
                <a:spcPct val="0"/>
              </a:spcBef>
            </a:pPr>
            <a:r>
              <a:rPr lang="en-US" sz="3500" b="1" dirty="0" smtClean="0">
                <a:solidFill>
                  <a:srgbClr val="FF0000"/>
                </a:solidFill>
                <a:latin typeface="Faustina Regular" panose="00000500000000000000"/>
              </a:rPr>
              <a:t>TRÒ CHƠI HOẠT ĐỘNG NGOÀI GIỜ LÊN LỚP</a:t>
            </a:r>
            <a:endParaRPr lang="en-US" sz="3500" b="1" dirty="0">
              <a:solidFill>
                <a:srgbClr val="FF0000"/>
              </a:solidFill>
              <a:latin typeface="Faustina Regular" panose="00000500000000000000"/>
            </a:endParaRPr>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257300"/>
            <a:ext cx="8229600" cy="4186238"/>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057" y="1475014"/>
            <a:ext cx="7086600" cy="392383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957" y="5667511"/>
            <a:ext cx="8997043" cy="3690257"/>
          </a:xfrm>
          <a:prstGeom prst="rect">
            <a:avLst/>
          </a:prstGeom>
        </p:spPr>
      </p:pic>
      <p:sp>
        <p:nvSpPr>
          <p:cNvPr id="15" name="TextBox 4"/>
          <p:cNvSpPr txBox="1"/>
          <p:nvPr/>
        </p:nvSpPr>
        <p:spPr>
          <a:xfrm>
            <a:off x="1371600" y="4824716"/>
            <a:ext cx="1600200" cy="574132"/>
          </a:xfrm>
          <a:prstGeom prst="rect">
            <a:avLst/>
          </a:prstGeom>
        </p:spPr>
        <p:txBody>
          <a:bodyPr wrap="square" lIns="0" tIns="0" rIns="0" bIns="0" rtlCol="0" anchor="t">
            <a:spAutoFit/>
          </a:bodyPr>
          <a:lstStyle/>
          <a:p>
            <a:pPr algn="just">
              <a:lnSpc>
                <a:spcPts val="4900"/>
              </a:lnSpc>
              <a:spcBef>
                <a:spcPct val="0"/>
              </a:spcBef>
            </a:pPr>
            <a:r>
              <a:rPr lang="en-US" sz="3500" b="1" dirty="0">
                <a:solidFill>
                  <a:srgbClr val="FF0000"/>
                </a:solidFill>
                <a:latin typeface="Faustina Regular" panose="00000500000000000000"/>
              </a:rPr>
              <a:t>   </a:t>
            </a:r>
            <a:r>
              <a:rPr lang="en-US" sz="3500" b="1" dirty="0" smtClean="0">
                <a:solidFill>
                  <a:srgbClr val="FF0000"/>
                </a:solidFill>
                <a:latin typeface="Faustina Regular" panose="00000500000000000000"/>
              </a:rPr>
              <a:t>Kéo co</a:t>
            </a:r>
            <a:endParaRPr lang="en-US" sz="3500" b="1" dirty="0">
              <a:solidFill>
                <a:srgbClr val="FF0000"/>
              </a:solidFill>
              <a:latin typeface="Faustina Regular" panose="00000500000000000000"/>
            </a:endParaRPr>
          </a:p>
        </p:txBody>
      </p:sp>
      <p:sp>
        <p:nvSpPr>
          <p:cNvPr id="16" name="TextBox 4"/>
          <p:cNvSpPr txBox="1"/>
          <p:nvPr/>
        </p:nvSpPr>
        <p:spPr>
          <a:xfrm>
            <a:off x="12426042" y="5353323"/>
            <a:ext cx="4348844" cy="628377"/>
          </a:xfrm>
          <a:prstGeom prst="rect">
            <a:avLst/>
          </a:prstGeom>
        </p:spPr>
        <p:txBody>
          <a:bodyPr wrap="square" lIns="0" tIns="0" rIns="0" bIns="0" rtlCol="0" anchor="t">
            <a:spAutoFit/>
          </a:bodyPr>
          <a:lstStyle/>
          <a:p>
            <a:pPr algn="just">
              <a:lnSpc>
                <a:spcPts val="4900"/>
              </a:lnSpc>
              <a:spcBef>
                <a:spcPct val="0"/>
              </a:spcBef>
            </a:pPr>
            <a:r>
              <a:rPr lang="en-US" sz="3500" b="1" dirty="0">
                <a:solidFill>
                  <a:srgbClr val="FF0000"/>
                </a:solidFill>
                <a:latin typeface="Faustina Regular" panose="00000500000000000000"/>
              </a:rPr>
              <a:t>   </a:t>
            </a:r>
            <a:r>
              <a:rPr lang="en-US" sz="3500" b="1" dirty="0" smtClean="0">
                <a:solidFill>
                  <a:srgbClr val="FF0000"/>
                </a:solidFill>
                <a:latin typeface="Faustina Regular" panose="00000500000000000000"/>
              </a:rPr>
              <a:t>Ném bóng rổ</a:t>
            </a:r>
            <a:endParaRPr lang="en-US" sz="3500" b="1" dirty="0">
              <a:solidFill>
                <a:srgbClr val="FF0000"/>
              </a:solidFill>
              <a:latin typeface="Faustina Regular" panose="00000500000000000000"/>
            </a:endParaRPr>
          </a:p>
        </p:txBody>
      </p:sp>
      <p:sp>
        <p:nvSpPr>
          <p:cNvPr id="17" name="TextBox 4"/>
          <p:cNvSpPr txBox="1"/>
          <p:nvPr/>
        </p:nvSpPr>
        <p:spPr>
          <a:xfrm>
            <a:off x="5715000" y="9486900"/>
            <a:ext cx="4348844" cy="574132"/>
          </a:xfrm>
          <a:prstGeom prst="rect">
            <a:avLst/>
          </a:prstGeom>
        </p:spPr>
        <p:txBody>
          <a:bodyPr wrap="square" lIns="0" tIns="0" rIns="0" bIns="0" rtlCol="0" anchor="t">
            <a:spAutoFit/>
          </a:bodyPr>
          <a:lstStyle/>
          <a:p>
            <a:pPr algn="just">
              <a:lnSpc>
                <a:spcPts val="4900"/>
              </a:lnSpc>
              <a:spcBef>
                <a:spcPct val="0"/>
              </a:spcBef>
            </a:pPr>
            <a:r>
              <a:rPr lang="en-US" sz="3500" b="1" dirty="0">
                <a:solidFill>
                  <a:srgbClr val="FF0000"/>
                </a:solidFill>
                <a:latin typeface="Faustina Regular" panose="00000500000000000000"/>
              </a:rPr>
              <a:t>   </a:t>
            </a:r>
            <a:r>
              <a:rPr lang="en-US" sz="3500" b="1" dirty="0" smtClean="0">
                <a:solidFill>
                  <a:srgbClr val="FF0000"/>
                </a:solidFill>
                <a:latin typeface="Faustina Regular" panose="00000500000000000000"/>
              </a:rPr>
              <a:t>Chạy xe đạp chậm</a:t>
            </a:r>
            <a:endParaRPr lang="en-US" sz="3500" b="1" dirty="0">
              <a:solidFill>
                <a:srgbClr val="FF0000"/>
              </a:solidFill>
              <a:latin typeface="Faustina Regular" panose="0000050000000000000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5535667"/>
            <a:ext cx="6553199" cy="395930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600" y="892487"/>
            <a:ext cx="6096000" cy="4643179"/>
          </a:xfrm>
          <a:prstGeom prst="rect">
            <a:avLst/>
          </a:prstGeom>
        </p:spPr>
      </p:pic>
      <p:sp>
        <p:nvSpPr>
          <p:cNvPr id="6" name="TextBox 4"/>
          <p:cNvSpPr txBox="1"/>
          <p:nvPr/>
        </p:nvSpPr>
        <p:spPr>
          <a:xfrm>
            <a:off x="7334249" y="2095500"/>
            <a:ext cx="4076700" cy="1885131"/>
          </a:xfrm>
          <a:prstGeom prst="rect">
            <a:avLst/>
          </a:prstGeom>
        </p:spPr>
        <p:txBody>
          <a:bodyPr wrap="square" lIns="0" tIns="0" rIns="0" bIns="0" rtlCol="0" anchor="t">
            <a:spAutoFit/>
          </a:bodyPr>
          <a:lstStyle/>
          <a:p>
            <a:pPr algn="just">
              <a:lnSpc>
                <a:spcPts val="4900"/>
              </a:lnSpc>
              <a:spcBef>
                <a:spcPct val="0"/>
              </a:spcBef>
            </a:pPr>
            <a:r>
              <a:rPr lang="en-US" sz="3500" dirty="0" smtClean="0">
                <a:solidFill>
                  <a:srgbClr val="000000"/>
                </a:solidFill>
                <a:latin typeface="Faustina Regular" panose="00000500000000000000"/>
              </a:rPr>
              <a:t>Những phần thưởng cho các bạn tham gia tốt ngày hội đọc sách.</a:t>
            </a:r>
            <a:endParaRPr lang="en-US" sz="3500" dirty="0">
              <a:solidFill>
                <a:srgbClr val="000000"/>
              </a:solidFill>
              <a:latin typeface="Faustina Regular" panose="0000050000000000000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139451"/>
            <a:ext cx="6781800" cy="508025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1" y="0"/>
            <a:ext cx="8915400" cy="10287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372600" cy="100965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6900" y="1104900"/>
            <a:ext cx="6327529" cy="663498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71" y="479112"/>
            <a:ext cx="5698671" cy="6634984"/>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04429" y="462783"/>
            <a:ext cx="5902571" cy="6634984"/>
          </a:xfrm>
          <a:prstGeom prst="rect">
            <a:avLst/>
          </a:prstGeom>
        </p:spPr>
      </p:pic>
      <p:sp>
        <p:nvSpPr>
          <p:cNvPr id="8" name="TextBox 7"/>
          <p:cNvSpPr txBox="1"/>
          <p:nvPr/>
        </p:nvSpPr>
        <p:spPr>
          <a:xfrm>
            <a:off x="979714" y="8191500"/>
            <a:ext cx="16306800" cy="1200329"/>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Để khích lệ tinh thần học tập của học sinh, nhà trường tổ chức phát thưởng cho các em có thành tích tốt trong năm học: 2022 -2023</a:t>
            </a:r>
            <a:endParaRPr lang="en-US" sz="3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
            <a:ext cx="8686800" cy="7535917"/>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3000" y="342900"/>
            <a:ext cx="8153400" cy="7535917"/>
          </a:xfrm>
          <a:prstGeom prst="rect">
            <a:avLst/>
          </a:prstGeom>
        </p:spPr>
      </p:pic>
      <p:sp>
        <p:nvSpPr>
          <p:cNvPr id="5" name="TextBox 4"/>
          <p:cNvSpPr txBox="1"/>
          <p:nvPr/>
        </p:nvSpPr>
        <p:spPr>
          <a:xfrm>
            <a:off x="979714" y="8362771"/>
            <a:ext cx="16306800" cy="1200329"/>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Để khích lệ tinh thần học tập của học sinh, nhà trường tổ chức phát thưởng cho các em có thành tích tốt trong năm học: 2022 -2023</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08493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5443"/>
            <a:ext cx="6553200" cy="504036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052056" y="3233156"/>
            <a:ext cx="3211088" cy="53340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t="32467" b="35065"/>
          <a:stretch/>
        </p:blipFill>
        <p:spPr>
          <a:xfrm>
            <a:off x="6722284" y="5443"/>
            <a:ext cx="4764504" cy="483325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3350" y="4069525"/>
            <a:ext cx="4572000" cy="3376304"/>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2937" t="3463" r="4807" b="2905"/>
          <a:stretch/>
        </p:blipFill>
        <p:spPr>
          <a:xfrm rot="16200000">
            <a:off x="11187040" y="676096"/>
            <a:ext cx="6959603" cy="5988412"/>
          </a:xfrm>
          <a:prstGeom prst="rect">
            <a:avLst/>
          </a:prstGeom>
        </p:spPr>
      </p:pic>
      <p:sp>
        <p:nvSpPr>
          <p:cNvPr id="13" name="TextBox 12"/>
          <p:cNvSpPr txBox="1"/>
          <p:nvPr/>
        </p:nvSpPr>
        <p:spPr>
          <a:xfrm>
            <a:off x="945693" y="7468572"/>
            <a:ext cx="16306800" cy="3313728"/>
          </a:xfrm>
          <a:prstGeom prst="rect">
            <a:avLst/>
          </a:prstGeom>
          <a:noFill/>
        </p:spPr>
        <p:txBody>
          <a:bodyPr wrap="square" rtlCol="0">
            <a:spAutoFit/>
          </a:bodyPr>
          <a:lstStyle/>
          <a:p>
            <a:pPr lvl="0" algn="just">
              <a:lnSpc>
                <a:spcPts val="5175"/>
              </a:lnSpc>
              <a:spcBef>
                <a:spcPct val="0"/>
              </a:spcBef>
            </a:pPr>
            <a:r>
              <a:rPr lang="en-US" sz="3600" b="1" smtClean="0">
                <a:latin typeface="Arial" panose="020B0604020202020204" pitchFamily="34" charset="0"/>
                <a:cs typeface="Arial" panose="020B0604020202020204" pitchFamily="34" charset="0"/>
              </a:rPr>
              <a:t>   Tập </a:t>
            </a:r>
            <a:r>
              <a:rPr lang="en-US" sz="3600" b="1" dirty="0" smtClean="0">
                <a:latin typeface="Arial" panose="020B0604020202020204" pitchFamily="34" charset="0"/>
                <a:cs typeface="Arial" panose="020B0604020202020204" pitchFamily="34" charset="0"/>
              </a:rPr>
              <a:t>thể trường tiểu học Bình An </a:t>
            </a:r>
            <a:r>
              <a:rPr lang="en-US" sz="3695" b="1" dirty="0">
                <a:solidFill>
                  <a:srgbClr val="000000"/>
                </a:solidFill>
                <a:latin typeface="Arial" panose="020B0604020202020204" pitchFamily="34" charset="0"/>
                <a:cs typeface="Arial" panose="020B0604020202020204" pitchFamily="34" charset="0"/>
              </a:rPr>
              <a:t>luôn nhiệt tình tham gia các phong trào của trường, của ngành tổ chức. Nhằm phát triển năng lực nhà giáo để đáp ứng yêu cầu của công cuộc đổi mới căn bản, toàn diện giáo dục và đào tạo và đã đạt được những thành tích rất đáng ghi nhận.</a:t>
            </a:r>
          </a:p>
          <a:p>
            <a:pPr algn="ctr"/>
            <a:endParaRPr lang="en-US" sz="3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4989" y="0"/>
            <a:ext cx="11972611" cy="6591300"/>
          </a:xfrm>
          <a:prstGeom prst="rect">
            <a:avLst/>
          </a:prstGeom>
        </p:spPr>
      </p:pic>
      <p:sp>
        <p:nvSpPr>
          <p:cNvPr id="4" name="TextBox 5"/>
          <p:cNvSpPr txBox="1"/>
          <p:nvPr/>
        </p:nvSpPr>
        <p:spPr>
          <a:xfrm>
            <a:off x="3810000" y="7200899"/>
            <a:ext cx="11125200" cy="1256754"/>
          </a:xfrm>
          <a:prstGeom prst="rect">
            <a:avLst/>
          </a:prstGeom>
        </p:spPr>
        <p:txBody>
          <a:bodyPr wrap="square" lIns="0" tIns="0" rIns="0" bIns="0" rtlCol="0" anchor="t">
            <a:spAutoFit/>
          </a:bodyPr>
          <a:lstStyle/>
          <a:p>
            <a:pPr algn="ctr">
              <a:lnSpc>
                <a:spcPts val="4900"/>
              </a:lnSpc>
            </a:pPr>
            <a:r>
              <a:rPr lang="en-US" sz="3500" dirty="0">
                <a:latin typeface="Faustina Regular Bold" panose="00000600000000000000"/>
              </a:rPr>
              <a:t>Trường Tiểu học </a:t>
            </a:r>
            <a:r>
              <a:rPr lang="en-US" sz="3500" dirty="0" smtClean="0">
                <a:latin typeface="Faustina Regular Bold" panose="00000600000000000000"/>
              </a:rPr>
              <a:t>Bình An có 2 điểm trường: Điểm chính Vàm kinh, điểm phụ: An Hòa</a:t>
            </a:r>
            <a:endParaRPr lang="en-US" sz="3500" dirty="0">
              <a:latin typeface="Faustina Regular Bold" panose="00000600000000000000"/>
            </a:endParaRPr>
          </a:p>
        </p:txBody>
      </p:sp>
    </p:spTree>
    <p:extLst>
      <p:ext uri="{BB962C8B-B14F-4D97-AF65-F5344CB8AC3E}">
        <p14:creationId xmlns:p14="http://schemas.microsoft.com/office/powerpoint/2010/main" val="33661649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2600" y="647699"/>
            <a:ext cx="14554200" cy="7664009"/>
          </a:xfrm>
          <a:prstGeom prst="rect">
            <a:avLst/>
          </a:prstGeom>
        </p:spPr>
      </p:pic>
      <p:sp>
        <p:nvSpPr>
          <p:cNvPr id="10" name="TextBox 5"/>
          <p:cNvSpPr txBox="1"/>
          <p:nvPr/>
        </p:nvSpPr>
        <p:spPr>
          <a:xfrm>
            <a:off x="2286000" y="8496300"/>
            <a:ext cx="13716000" cy="1256754"/>
          </a:xfrm>
          <a:prstGeom prst="rect">
            <a:avLst/>
          </a:prstGeom>
        </p:spPr>
        <p:txBody>
          <a:bodyPr wrap="square" lIns="0" tIns="0" rIns="0" bIns="0" rtlCol="0" anchor="t">
            <a:spAutoFit/>
          </a:bodyPr>
          <a:lstStyle/>
          <a:p>
            <a:pPr algn="ctr">
              <a:lnSpc>
                <a:spcPts val="4900"/>
              </a:lnSpc>
            </a:pPr>
            <a:r>
              <a:rPr lang="en-US" sz="3500" dirty="0">
                <a:latin typeface="Faustina Regular Bold" panose="00000600000000000000"/>
              </a:rPr>
              <a:t>Trường Tiểu học </a:t>
            </a:r>
            <a:r>
              <a:rPr lang="en-US" sz="3500" dirty="0" smtClean="0">
                <a:latin typeface="Faustina Regular Bold" panose="00000600000000000000"/>
              </a:rPr>
              <a:t>Bình An: gồm 15 phòng học, 3 phòng chức năng, phòng thư viện, phòng đội và các phòng hành chính.....</a:t>
            </a:r>
            <a:endParaRPr lang="en-US" sz="3500" dirty="0">
              <a:latin typeface="Faustina Regular Bold" panose="00000600000000000000"/>
            </a:endParaRPr>
          </a:p>
        </p:txBody>
      </p:sp>
    </p:spTree>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0" y="723900"/>
            <a:ext cx="10058400" cy="7543800"/>
          </a:xfrm>
          <a:prstGeom prst="rect">
            <a:avLst/>
          </a:prstGeom>
        </p:spPr>
      </p:pic>
      <p:sp>
        <p:nvSpPr>
          <p:cNvPr id="4" name="TextBox 5"/>
          <p:cNvSpPr txBox="1"/>
          <p:nvPr/>
        </p:nvSpPr>
        <p:spPr>
          <a:xfrm>
            <a:off x="2438400" y="2631083"/>
            <a:ext cx="1905000" cy="5027017"/>
          </a:xfrm>
          <a:prstGeom prst="rect">
            <a:avLst/>
          </a:prstGeom>
        </p:spPr>
        <p:txBody>
          <a:bodyPr wrap="square" lIns="0" tIns="0" rIns="0" bIns="0" rtlCol="0" anchor="t">
            <a:spAutoFit/>
          </a:bodyPr>
          <a:lstStyle/>
          <a:p>
            <a:pPr algn="ctr">
              <a:lnSpc>
                <a:spcPts val="4900"/>
              </a:lnSpc>
            </a:pPr>
            <a:r>
              <a:rPr lang="en-US" sz="3500" dirty="0">
                <a:latin typeface="Faustina Regular Bold" panose="00000600000000000000"/>
              </a:rPr>
              <a:t>Trường Tiểu học </a:t>
            </a:r>
            <a:r>
              <a:rPr lang="en-US" sz="3500" dirty="0" smtClean="0">
                <a:latin typeface="Faustina Regular Bold" panose="00000600000000000000"/>
              </a:rPr>
              <a:t>Bình An: gồm 26 cán bộ giáo viên và công nhân viên</a:t>
            </a:r>
            <a:endParaRPr lang="en-US" sz="3500" dirty="0">
              <a:latin typeface="Faustina Regular Bold" panose="00000600000000000000"/>
            </a:endParaRPr>
          </a:p>
        </p:txBody>
      </p:sp>
    </p:spTree>
    <p:extLst>
      <p:ext uri="{BB962C8B-B14F-4D97-AF65-F5344CB8AC3E}">
        <p14:creationId xmlns:p14="http://schemas.microsoft.com/office/powerpoint/2010/main" val="35471761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37195" b="45313"/>
          <a:stretch/>
        </p:blipFill>
        <p:spPr>
          <a:xfrm>
            <a:off x="4191000" y="876300"/>
            <a:ext cx="9615488" cy="5595258"/>
          </a:xfrm>
          <a:prstGeom prst="rect">
            <a:avLst/>
          </a:prstGeom>
        </p:spPr>
      </p:pic>
      <p:sp>
        <p:nvSpPr>
          <p:cNvPr id="5" name="TextBox 4"/>
          <p:cNvSpPr txBox="1"/>
          <p:nvPr/>
        </p:nvSpPr>
        <p:spPr>
          <a:xfrm>
            <a:off x="4572000" y="6896100"/>
            <a:ext cx="7772400" cy="1200329"/>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Giờ tập thể dục của học sinh trên sân trường tiểu học Bình An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53802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3200" y="495487"/>
            <a:ext cx="7772400" cy="6245303"/>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0" y="495486"/>
            <a:ext cx="7535917" cy="6245303"/>
          </a:xfrm>
          <a:prstGeom prst="rect">
            <a:avLst/>
          </a:prstGeom>
        </p:spPr>
      </p:pic>
      <p:sp>
        <p:nvSpPr>
          <p:cNvPr id="9" name="TextBox 8"/>
          <p:cNvSpPr txBox="1"/>
          <p:nvPr/>
        </p:nvSpPr>
        <p:spPr>
          <a:xfrm>
            <a:off x="4495800" y="7353300"/>
            <a:ext cx="8915400" cy="1200329"/>
          </a:xfrm>
          <a:prstGeom prst="rect">
            <a:avLst/>
          </a:prstGeom>
          <a:noFill/>
        </p:spPr>
        <p:txBody>
          <a:bodyPr wrap="square" rtlCol="0">
            <a:spAutoFit/>
          </a:bodyPr>
          <a:lstStyle/>
          <a:p>
            <a:pPr algn="ctr"/>
            <a:r>
              <a:rPr lang="en-US" sz="3600" b="1" dirty="0" smtClean="0">
                <a:latin typeface="Arial" panose="020B0604020202020204" pitchFamily="34" charset="0"/>
                <a:cs typeface="Arial" panose="020B0604020202020204" pitchFamily="34" charset="0"/>
              </a:rPr>
              <a:t>Đây là hình ảnh đại hội công đoàn của trường tiểu học Bình An</a:t>
            </a:r>
            <a:endParaRPr lang="en-US" sz="3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87514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sp>
        <p:nvSpPr>
          <p:cNvPr id="7" name="Cloud 6"/>
          <p:cNvSpPr/>
          <p:nvPr/>
        </p:nvSpPr>
        <p:spPr>
          <a:xfrm>
            <a:off x="2895600" y="6481525"/>
            <a:ext cx="15544800" cy="346257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 name="Freeform 2"/>
          <p:cNvSpPr/>
          <p:nvPr/>
        </p:nvSpPr>
        <p:spPr>
          <a:xfrm rot="-10667179">
            <a:off x="2271489" y="-10273"/>
            <a:ext cx="3433988" cy="4114800"/>
          </a:xfrm>
          <a:custGeom>
            <a:avLst/>
            <a:gdLst/>
            <a:ahLst/>
            <a:cxnLst/>
            <a:rect l="l" t="t" r="r" b="b"/>
            <a:pathLst>
              <a:path w="3433988" h="4114800">
                <a:moveTo>
                  <a:pt x="0" y="0"/>
                </a:moveTo>
                <a:lnTo>
                  <a:pt x="3433987" y="0"/>
                </a:lnTo>
                <a:lnTo>
                  <a:pt x="343398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4" name="Freeform 4"/>
          <p:cNvSpPr/>
          <p:nvPr/>
        </p:nvSpPr>
        <p:spPr>
          <a:xfrm>
            <a:off x="13062107" y="2366725"/>
            <a:ext cx="3433988" cy="4114800"/>
          </a:xfrm>
          <a:custGeom>
            <a:avLst/>
            <a:gdLst/>
            <a:ahLst/>
            <a:cxnLst/>
            <a:rect l="l" t="t" r="r" b="b"/>
            <a:pathLst>
              <a:path w="3433988" h="4114800">
                <a:moveTo>
                  <a:pt x="0" y="0"/>
                </a:moveTo>
                <a:lnTo>
                  <a:pt x="3433987" y="0"/>
                </a:lnTo>
                <a:lnTo>
                  <a:pt x="3433987" y="4114800"/>
                </a:lnTo>
                <a:lnTo>
                  <a:pt x="0" y="41148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8" name="Freeform 25"/>
          <p:cNvSpPr/>
          <p:nvPr/>
        </p:nvSpPr>
        <p:spPr>
          <a:xfrm>
            <a:off x="-28575" y="4762"/>
            <a:ext cx="1329677" cy="2653250"/>
          </a:xfrm>
          <a:custGeom>
            <a:avLst/>
            <a:gdLst/>
            <a:ahLst/>
            <a:cxnLst/>
            <a:rect l="l" t="t" r="r" b="b"/>
            <a:pathLst>
              <a:path w="990254" h="1745640">
                <a:moveTo>
                  <a:pt x="0" y="0"/>
                </a:moveTo>
                <a:lnTo>
                  <a:pt x="990254" y="0"/>
                </a:lnTo>
                <a:lnTo>
                  <a:pt x="990254" y="1745640"/>
                </a:lnTo>
                <a:lnTo>
                  <a:pt x="0" y="174564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sp>
        <p:nvSpPr>
          <p:cNvPr id="9" name="Freeform 29"/>
          <p:cNvSpPr/>
          <p:nvPr/>
        </p:nvSpPr>
        <p:spPr>
          <a:xfrm>
            <a:off x="16496095" y="6823663"/>
            <a:ext cx="1991190" cy="3396487"/>
          </a:xfrm>
          <a:custGeom>
            <a:avLst/>
            <a:gdLst/>
            <a:ahLst/>
            <a:cxnLst/>
            <a:rect l="l" t="t" r="r" b="b"/>
            <a:pathLst>
              <a:path w="1991190" h="3396487">
                <a:moveTo>
                  <a:pt x="0" y="0"/>
                </a:moveTo>
                <a:lnTo>
                  <a:pt x="1991191" y="0"/>
                </a:lnTo>
                <a:lnTo>
                  <a:pt x="1991191" y="3396487"/>
                </a:lnTo>
                <a:lnTo>
                  <a:pt x="0" y="3396487"/>
                </a:lnTo>
                <a:lnTo>
                  <a:pt x="0" y="0"/>
                </a:lnTo>
                <a:close/>
              </a:path>
            </a:pathLst>
          </a:custGeom>
          <a:blipFill>
            <a:blip r:embed="rId7"/>
            <a:stretch>
              <a:fillRect/>
            </a:stretch>
          </a:blipFill>
        </p:spPr>
      </p:sp>
      <p:sp>
        <p:nvSpPr>
          <p:cNvPr id="10" name="Freeform 32"/>
          <p:cNvSpPr/>
          <p:nvPr/>
        </p:nvSpPr>
        <p:spPr>
          <a:xfrm>
            <a:off x="17068800" y="7999056"/>
            <a:ext cx="1483332" cy="2326796"/>
          </a:xfrm>
          <a:custGeom>
            <a:avLst/>
            <a:gdLst/>
            <a:ahLst/>
            <a:cxnLst/>
            <a:rect l="l" t="t" r="r" b="b"/>
            <a:pathLst>
              <a:path w="1483332" h="2326796">
                <a:moveTo>
                  <a:pt x="0" y="0"/>
                </a:moveTo>
                <a:lnTo>
                  <a:pt x="1483333" y="0"/>
                </a:lnTo>
                <a:lnTo>
                  <a:pt x="1483333" y="2326796"/>
                </a:lnTo>
                <a:lnTo>
                  <a:pt x="0" y="2326796"/>
                </a:lnTo>
                <a:lnTo>
                  <a:pt x="0" y="0"/>
                </a:lnTo>
                <a:close/>
              </a:path>
            </a:pathLst>
          </a:custGeom>
          <a:blipFill>
            <a:blip r:embed="rId8"/>
            <a:stretch>
              <a:fillRect/>
            </a:stretch>
          </a:blipFill>
        </p:spPr>
      </p:sp>
      <p:sp>
        <p:nvSpPr>
          <p:cNvPr id="11" name="Freeform 33"/>
          <p:cNvSpPr/>
          <p:nvPr/>
        </p:nvSpPr>
        <p:spPr>
          <a:xfrm>
            <a:off x="16463069" y="8275106"/>
            <a:ext cx="880766" cy="2060271"/>
          </a:xfrm>
          <a:custGeom>
            <a:avLst/>
            <a:gdLst/>
            <a:ahLst/>
            <a:cxnLst/>
            <a:rect l="l" t="t" r="r" b="b"/>
            <a:pathLst>
              <a:path w="880766" h="2060271">
                <a:moveTo>
                  <a:pt x="0" y="0"/>
                </a:moveTo>
                <a:lnTo>
                  <a:pt x="880766" y="0"/>
                </a:lnTo>
                <a:lnTo>
                  <a:pt x="880766" y="2060271"/>
                </a:lnTo>
                <a:lnTo>
                  <a:pt x="0" y="2060271"/>
                </a:lnTo>
                <a:lnTo>
                  <a:pt x="0" y="0"/>
                </a:lnTo>
                <a:close/>
              </a:path>
            </a:pathLst>
          </a:custGeom>
          <a:blipFill>
            <a:blip r:embed="rId9"/>
            <a:stretch>
              <a:fillRect/>
            </a:stretch>
          </a:blipFill>
        </p:spPr>
      </p:sp>
      <p:sp>
        <p:nvSpPr>
          <p:cNvPr id="12" name="Freeform 25"/>
          <p:cNvSpPr/>
          <p:nvPr/>
        </p:nvSpPr>
        <p:spPr>
          <a:xfrm>
            <a:off x="636263" y="4762"/>
            <a:ext cx="1329677" cy="2653250"/>
          </a:xfrm>
          <a:custGeom>
            <a:avLst/>
            <a:gdLst/>
            <a:ahLst/>
            <a:cxnLst/>
            <a:rect l="l" t="t" r="r" b="b"/>
            <a:pathLst>
              <a:path w="990254" h="1745640">
                <a:moveTo>
                  <a:pt x="0" y="0"/>
                </a:moveTo>
                <a:lnTo>
                  <a:pt x="990254" y="0"/>
                </a:lnTo>
                <a:lnTo>
                  <a:pt x="990254" y="1745640"/>
                </a:lnTo>
                <a:lnTo>
                  <a:pt x="0" y="1745640"/>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sp>
      <p:pic>
        <p:nvPicPr>
          <p:cNvPr id="15" name="Pictur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65940" y="159038"/>
            <a:ext cx="7254259" cy="6295273"/>
          </a:xfrm>
          <a:prstGeom prst="rect">
            <a:avLst/>
          </a:prstGeom>
        </p:spPr>
      </p:pic>
      <p:pic>
        <p:nvPicPr>
          <p:cNvPr id="16" name="Pictur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01200" y="159038"/>
            <a:ext cx="7890490" cy="6017924"/>
          </a:xfrm>
          <a:prstGeom prst="rect">
            <a:avLst/>
          </a:prstGeom>
        </p:spPr>
      </p:pic>
      <p:sp>
        <p:nvSpPr>
          <p:cNvPr id="17" name="TextBox 16"/>
          <p:cNvSpPr txBox="1"/>
          <p:nvPr/>
        </p:nvSpPr>
        <p:spPr>
          <a:xfrm>
            <a:off x="4495800" y="7353300"/>
            <a:ext cx="11353800" cy="1754326"/>
          </a:xfrm>
          <a:prstGeom prst="rect">
            <a:avLst/>
          </a:prstGeom>
          <a:noFill/>
        </p:spPr>
        <p:txBody>
          <a:bodyPr wrap="square" rtlCol="0">
            <a:spAutoFit/>
          </a:bodyPr>
          <a:lstStyle/>
          <a:p>
            <a:pPr algn="ctr"/>
            <a:r>
              <a:rPr lang="en-US" sz="3600" b="1" dirty="0" smtClean="0">
                <a:solidFill>
                  <a:schemeClr val="bg1"/>
                </a:solidFill>
                <a:latin typeface="Arial" panose="020B0604020202020204" pitchFamily="34" charset="0"/>
                <a:cs typeface="Arial" panose="020B0604020202020204" pitchFamily="34" charset="0"/>
              </a:rPr>
              <a:t>Đây là hình ảnh giáo viên và học sinh tham gia kỉ niệm ngày nhà giáo Việt Nam của trường tiểu học Bình An</a:t>
            </a:r>
            <a:endParaRPr lang="en-US" sz="3600" b="1" dirty="0">
              <a:solidFill>
                <a:schemeClr val="bg1"/>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42" y="0"/>
            <a:ext cx="18282557" cy="3733800"/>
          </a:xfrm>
          <a:prstGeom prst="rect">
            <a:avLst/>
          </a:prstGeom>
        </p:spPr>
      </p:pic>
      <p:sp>
        <p:nvSpPr>
          <p:cNvPr id="3" name="TextBox 4"/>
          <p:cNvSpPr txBox="1"/>
          <p:nvPr/>
        </p:nvSpPr>
        <p:spPr>
          <a:xfrm>
            <a:off x="5791200" y="2857500"/>
            <a:ext cx="8153400" cy="628377"/>
          </a:xfrm>
          <a:prstGeom prst="rect">
            <a:avLst/>
          </a:prstGeom>
        </p:spPr>
        <p:txBody>
          <a:bodyPr wrap="square" lIns="0" tIns="0" rIns="0" bIns="0" rtlCol="0" anchor="t">
            <a:spAutoFit/>
          </a:bodyPr>
          <a:lstStyle/>
          <a:p>
            <a:pPr algn="just">
              <a:lnSpc>
                <a:spcPts val="4900"/>
              </a:lnSpc>
              <a:spcBef>
                <a:spcPct val="0"/>
              </a:spcBef>
            </a:pPr>
            <a:r>
              <a:rPr lang="en-US" sz="3500" dirty="0">
                <a:solidFill>
                  <a:srgbClr val="000000"/>
                </a:solidFill>
                <a:latin typeface="Faustina Regular" panose="00000500000000000000"/>
              </a:rPr>
              <a:t>   </a:t>
            </a:r>
            <a:r>
              <a:rPr lang="en-US" sz="3500" dirty="0" smtClean="0">
                <a:solidFill>
                  <a:srgbClr val="000000"/>
                </a:solidFill>
                <a:latin typeface="Faustina Regular" panose="00000500000000000000"/>
              </a:rPr>
              <a:t>Ngày hội đọc sách của trường nhé các bạn</a:t>
            </a:r>
            <a:endParaRPr lang="en-US" sz="3500" dirty="0">
              <a:solidFill>
                <a:srgbClr val="000000"/>
              </a:solidFill>
              <a:latin typeface="Faustina Regular" panose="0000050000000000000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857500"/>
            <a:ext cx="4566558" cy="304490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600" y="3447777"/>
            <a:ext cx="6079670" cy="359528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6319157"/>
            <a:ext cx="4844207" cy="3467099"/>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85270" y="6319157"/>
            <a:ext cx="5257800" cy="3750127"/>
          </a:xfrm>
          <a:prstGeom prst="rect">
            <a:avLst/>
          </a:prstGeom>
        </p:spPr>
      </p:pic>
      <p:sp>
        <p:nvSpPr>
          <p:cNvPr id="10" name="TextBox 4"/>
          <p:cNvSpPr txBox="1"/>
          <p:nvPr/>
        </p:nvSpPr>
        <p:spPr>
          <a:xfrm>
            <a:off x="7162801" y="7272747"/>
            <a:ext cx="4061732" cy="2513509"/>
          </a:xfrm>
          <a:prstGeom prst="rect">
            <a:avLst/>
          </a:prstGeom>
        </p:spPr>
        <p:txBody>
          <a:bodyPr wrap="square" lIns="0" tIns="0" rIns="0" bIns="0" rtlCol="0" anchor="t">
            <a:spAutoFit/>
          </a:bodyPr>
          <a:lstStyle/>
          <a:p>
            <a:pPr algn="just">
              <a:lnSpc>
                <a:spcPts val="4900"/>
              </a:lnSpc>
              <a:spcBef>
                <a:spcPct val="0"/>
              </a:spcBef>
            </a:pPr>
            <a:r>
              <a:rPr lang="en-US" sz="3500" dirty="0">
                <a:solidFill>
                  <a:srgbClr val="000000"/>
                </a:solidFill>
                <a:latin typeface="Faustina Regular" panose="00000500000000000000"/>
              </a:rPr>
              <a:t>   </a:t>
            </a:r>
            <a:r>
              <a:rPr lang="en-US" sz="3500" dirty="0" smtClean="0">
                <a:solidFill>
                  <a:srgbClr val="000000"/>
                </a:solidFill>
                <a:latin typeface="Faustina Regular" panose="00000500000000000000"/>
              </a:rPr>
              <a:t>Ngày hội đọc sách của trường thu hút phụ huynh tham gia nhiệt tình.</a:t>
            </a:r>
            <a:endParaRPr lang="en-US" sz="3500" dirty="0">
              <a:solidFill>
                <a:srgbClr val="000000"/>
              </a:solidFill>
              <a:latin typeface="Faustina Regular" panose="00000500000000000000"/>
            </a:endParaRPr>
          </a:p>
        </p:txBody>
      </p:sp>
    </p:spTree>
    <p:extLst>
      <p:ext uri="{BB962C8B-B14F-4D97-AF65-F5344CB8AC3E}">
        <p14:creationId xmlns:p14="http://schemas.microsoft.com/office/powerpoint/2010/main" val="2918256734"/>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5FFF3"/>
        </a:solidFill>
        <a:effectLst/>
      </p:bgPr>
    </p:bg>
    <p:spTree>
      <p:nvGrpSpPr>
        <p:cNvPr id="1" name=""/>
        <p:cNvGrpSpPr/>
        <p:nvPr/>
      </p:nvGrpSpPr>
      <p:grpSpPr>
        <a:xfrm>
          <a:off x="0" y="0"/>
          <a:ext cx="0" cy="0"/>
          <a:chOff x="0" y="0"/>
          <a:chExt cx="0" cy="0"/>
        </a:xfrm>
      </p:grpSpPr>
      <p:sp>
        <p:nvSpPr>
          <p:cNvPr id="4" name="Freeform 25"/>
          <p:cNvSpPr/>
          <p:nvPr/>
        </p:nvSpPr>
        <p:spPr>
          <a:xfrm>
            <a:off x="611951" y="0"/>
            <a:ext cx="982697" cy="2324100"/>
          </a:xfrm>
          <a:custGeom>
            <a:avLst/>
            <a:gdLst/>
            <a:ahLst/>
            <a:cxnLst/>
            <a:rect l="l" t="t" r="r" b="b"/>
            <a:pathLst>
              <a:path w="990254" h="1745640">
                <a:moveTo>
                  <a:pt x="0" y="0"/>
                </a:moveTo>
                <a:lnTo>
                  <a:pt x="990254" y="0"/>
                </a:lnTo>
                <a:lnTo>
                  <a:pt x="990254" y="1745640"/>
                </a:lnTo>
                <a:lnTo>
                  <a:pt x="0" y="17456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5" name="Freeform 25"/>
          <p:cNvSpPr/>
          <p:nvPr/>
        </p:nvSpPr>
        <p:spPr>
          <a:xfrm>
            <a:off x="16117852" y="-1"/>
            <a:ext cx="1103347" cy="2499915"/>
          </a:xfrm>
          <a:custGeom>
            <a:avLst/>
            <a:gdLst/>
            <a:ahLst/>
            <a:cxnLst/>
            <a:rect l="l" t="t" r="r" b="b"/>
            <a:pathLst>
              <a:path w="990254" h="1745640">
                <a:moveTo>
                  <a:pt x="0" y="0"/>
                </a:moveTo>
                <a:lnTo>
                  <a:pt x="990254" y="0"/>
                </a:lnTo>
                <a:lnTo>
                  <a:pt x="990254" y="1745640"/>
                </a:lnTo>
                <a:lnTo>
                  <a:pt x="0" y="174564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20"/>
          <p:cNvSpPr/>
          <p:nvPr/>
        </p:nvSpPr>
        <p:spPr>
          <a:xfrm rot="4952491">
            <a:off x="13754610" y="5503735"/>
            <a:ext cx="1903013" cy="1865845"/>
          </a:xfrm>
          <a:custGeom>
            <a:avLst/>
            <a:gdLst/>
            <a:ahLst/>
            <a:cxnLst/>
            <a:rect l="l" t="t" r="r" b="b"/>
            <a:pathLst>
              <a:path w="1903013" h="1865845">
                <a:moveTo>
                  <a:pt x="0" y="0"/>
                </a:moveTo>
                <a:lnTo>
                  <a:pt x="1903013" y="0"/>
                </a:lnTo>
                <a:lnTo>
                  <a:pt x="1903013" y="1865845"/>
                </a:lnTo>
                <a:lnTo>
                  <a:pt x="0" y="1865845"/>
                </a:lnTo>
                <a:lnTo>
                  <a:pt x="0" y="0"/>
                </a:lnTo>
                <a:close/>
              </a:path>
            </a:pathLst>
          </a:custGeom>
          <a:blipFill>
            <a:blip r:embed="rId4"/>
            <a:stretch>
              <a:fillRect/>
            </a:stretch>
          </a:blipFill>
        </p:spPr>
      </p:sp>
      <p:sp>
        <p:nvSpPr>
          <p:cNvPr id="7" name="Freeform 20"/>
          <p:cNvSpPr/>
          <p:nvPr/>
        </p:nvSpPr>
        <p:spPr>
          <a:xfrm rot="15778468">
            <a:off x="2157334" y="-108198"/>
            <a:ext cx="1903013" cy="1865845"/>
          </a:xfrm>
          <a:custGeom>
            <a:avLst/>
            <a:gdLst/>
            <a:ahLst/>
            <a:cxnLst/>
            <a:rect l="l" t="t" r="r" b="b"/>
            <a:pathLst>
              <a:path w="1903013" h="1865845">
                <a:moveTo>
                  <a:pt x="0" y="0"/>
                </a:moveTo>
                <a:lnTo>
                  <a:pt x="1903013" y="0"/>
                </a:lnTo>
                <a:lnTo>
                  <a:pt x="1903013" y="1865845"/>
                </a:lnTo>
                <a:lnTo>
                  <a:pt x="0" y="1865845"/>
                </a:lnTo>
                <a:lnTo>
                  <a:pt x="0" y="0"/>
                </a:lnTo>
                <a:close/>
              </a:path>
            </a:pathLst>
          </a:custGeom>
          <a:blipFill>
            <a:blip r:embed="rId4"/>
            <a:stretch>
              <a:fillRect/>
            </a:stretch>
          </a:blipFill>
        </p:spPr>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310" y="1222742"/>
            <a:ext cx="7369738" cy="651155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59125" y="979714"/>
            <a:ext cx="7010400" cy="6754586"/>
          </a:xfrm>
          <a:prstGeom prst="rect">
            <a:avLst/>
          </a:prstGeom>
        </p:spPr>
      </p:pic>
      <p:sp>
        <p:nvSpPr>
          <p:cNvPr id="13" name="TextBox 4"/>
          <p:cNvSpPr txBox="1"/>
          <p:nvPr/>
        </p:nvSpPr>
        <p:spPr>
          <a:xfrm>
            <a:off x="304800" y="8191500"/>
            <a:ext cx="18196890" cy="564065"/>
          </a:xfrm>
          <a:prstGeom prst="rect">
            <a:avLst/>
          </a:prstGeom>
        </p:spPr>
        <p:txBody>
          <a:bodyPr lIns="0" tIns="0" rIns="0" bIns="0" rtlCol="0" anchor="t">
            <a:spAutoFit/>
          </a:bodyPr>
          <a:lstStyle/>
          <a:p>
            <a:pPr algn="just">
              <a:lnSpc>
                <a:spcPts val="4900"/>
              </a:lnSpc>
              <a:spcBef>
                <a:spcPct val="0"/>
              </a:spcBef>
            </a:pPr>
            <a:r>
              <a:rPr lang="en-US" sz="3500" dirty="0">
                <a:solidFill>
                  <a:srgbClr val="000000"/>
                </a:solidFill>
                <a:latin typeface="Faustina Regular" panose="00000500000000000000"/>
              </a:rPr>
              <a:t>   </a:t>
            </a:r>
            <a:r>
              <a:rPr lang="en-US" sz="3500" dirty="0" smtClean="0">
                <a:solidFill>
                  <a:srgbClr val="000000"/>
                </a:solidFill>
                <a:latin typeface="Faustina Regular" panose="00000500000000000000"/>
              </a:rPr>
              <a:t>Thầy cô và học sinh tham gia bồi dưỡng thi các hoạt động phong trào do ngành tổ chức.</a:t>
            </a:r>
            <a:endParaRPr lang="en-US" sz="3500" dirty="0">
              <a:solidFill>
                <a:srgbClr val="000000"/>
              </a:solidFill>
              <a:latin typeface="Faustina Regular" panose="0000050000000000000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144</TotalTime>
  <Words>367</Words>
  <Application>Microsoft Office PowerPoint</Application>
  <PresentationFormat>Custom</PresentationFormat>
  <Paragraphs>21</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SimSun</vt:lpstr>
      <vt:lpstr>Faustina Regular</vt:lpstr>
      <vt:lpstr>Faustina Regular Bold</vt:lpstr>
      <vt:lpstr>Times New Roman</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Trường tiểu học Nhà Dài được thành lập từ những năm 1963.</dc:title>
  <dc:creator>ASUS</dc:creator>
  <cp:lastModifiedBy>admin</cp:lastModifiedBy>
  <cp:revision>32</cp:revision>
  <dcterms:created xsi:type="dcterms:W3CDTF">2006-08-16T00:00:00Z</dcterms:created>
  <dcterms:modified xsi:type="dcterms:W3CDTF">2023-08-22T06:55:13Z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0A4A7C028E924D349F303DD5A05105CA</vt:lpwstr>
  </property>
  <property fmtid="{D5CDD505-2E9C-101B-9397-08002B2CF9AE}" pid="3" name="KSOProductBuildVer">
    <vt:lpwstr>1033-11.2.0.11537</vt:lpwstr>
  </property>
</Properties>
</file>